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592" r:id="rId3"/>
    <p:sldId id="573" r:id="rId4"/>
    <p:sldId id="552" r:id="rId5"/>
    <p:sldId id="572" r:id="rId6"/>
    <p:sldId id="568" r:id="rId7"/>
    <p:sldId id="584" r:id="rId8"/>
    <p:sldId id="574" r:id="rId9"/>
    <p:sldId id="569" r:id="rId10"/>
    <p:sldId id="513" r:id="rId11"/>
    <p:sldId id="514" r:id="rId12"/>
    <p:sldId id="515" r:id="rId13"/>
    <p:sldId id="516" r:id="rId14"/>
    <p:sldId id="585" r:id="rId15"/>
    <p:sldId id="575" r:id="rId16"/>
    <p:sldId id="578" r:id="rId17"/>
    <p:sldId id="579" r:id="rId18"/>
    <p:sldId id="580" r:id="rId19"/>
    <p:sldId id="587" r:id="rId20"/>
    <p:sldId id="586" r:id="rId21"/>
    <p:sldId id="581" r:id="rId22"/>
    <p:sldId id="582" r:id="rId23"/>
    <p:sldId id="583" r:id="rId24"/>
    <p:sldId id="588" r:id="rId25"/>
    <p:sldId id="589" r:id="rId26"/>
    <p:sldId id="590" r:id="rId27"/>
    <p:sldId id="571" r:id="rId28"/>
    <p:sldId id="51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88" autoAdjust="0"/>
    <p:restoredTop sz="93139" autoAdjust="0"/>
  </p:normalViewPr>
  <p:slideViewPr>
    <p:cSldViewPr snapToGrid="0" snapToObjects="1">
      <p:cViewPr>
        <p:scale>
          <a:sx n="95" d="100"/>
          <a:sy n="95" d="100"/>
        </p:scale>
        <p:origin x="856" y="416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</p:spTree>
    <p:extLst>
      <p:ext uri="{BB962C8B-B14F-4D97-AF65-F5344CB8AC3E}">
        <p14:creationId xmlns:p14="http://schemas.microsoft.com/office/powerpoint/2010/main" val="208859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Initial Model Transformation Algebra: </a:t>
            </a:r>
            <a:r>
              <a:rPr lang="en-US" sz="1800" dirty="0">
                <a:solidFill>
                  <a:srgbClr val="3777BC"/>
                </a:solidFill>
              </a:rPr>
              <a:t>(M, ., |, ⥢)</a:t>
            </a:r>
          </a:p>
          <a:p>
            <a:endParaRPr lang="en-US" sz="1800" dirty="0"/>
          </a:p>
          <a:p>
            <a:r>
              <a:rPr lang="en-US" sz="1800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03E-82D6-754B-8379-4806105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Allows Compositional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506D-9C09-C64E-96C9-4AB79AC8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Vital dynamic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v(P)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SIR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f(S,I,R)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dirty="0"/>
              <a:t>(v(P) | v(P) | v(P)).f(S,I,R)</a:t>
            </a:r>
          </a:p>
          <a:p>
            <a:pPr marL="12700" lvl="1" indent="0" algn="ctr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Allows researchers to design models piece wise, reuse work, and share knowledge.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Resulting models should be translatable to VDSOLs using groundings using our prior developed inference procedures.</a:t>
            </a:r>
          </a:p>
          <a:p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9111-03BA-CD40-9E04-F37ECBD20CD9}"/>
              </a:ext>
            </a:extLst>
          </p:cNvPr>
          <p:cNvGrpSpPr/>
          <p:nvPr/>
        </p:nvGrpSpPr>
        <p:grpSpPr>
          <a:xfrm>
            <a:off x="4572000" y="1693862"/>
            <a:ext cx="894922" cy="1943100"/>
            <a:chOff x="4104487" y="2457450"/>
            <a:chExt cx="894922" cy="1943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8BB94-B87F-C647-A901-978912A0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4650" y="2457450"/>
              <a:ext cx="7747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CB601-9706-9D49-A17B-649A2350D54E}"/>
                </a:ext>
              </a:extLst>
            </p:cNvPr>
            <p:cNvSpPr/>
            <p:nvPr/>
          </p:nvSpPr>
          <p:spPr>
            <a:xfrm>
              <a:off x="4104487" y="3241651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CF660-E819-5C43-A3BD-C4B9E6E6689F}"/>
                </a:ext>
              </a:extLst>
            </p:cNvPr>
            <p:cNvSpPr/>
            <p:nvPr/>
          </p:nvSpPr>
          <p:spPr>
            <a:xfrm>
              <a:off x="4707213" y="3224463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69668-9F1F-054F-8131-4EF69C72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2521" r="2824" b="15609"/>
          <a:stretch/>
        </p:blipFill>
        <p:spPr>
          <a:xfrm>
            <a:off x="5426863" y="2330853"/>
            <a:ext cx="3608122" cy="5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770EC-D82A-5546-B4AB-0CB38DB8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Prototype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47D44-419E-B045-B607-EC49FEC853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Collaboration with our colleagues at Arizona and GTRI</a:t>
            </a:r>
          </a:p>
          <a:p>
            <a:endParaRPr lang="en-US" dirty="0"/>
          </a:p>
          <a:p>
            <a:r>
              <a:rPr lang="en-US" dirty="0"/>
              <a:t>Integrated prototype to read models from code, with groundings, infer VDSOLs, and transform models.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CF0C47A-FA74-C844-A276-33E4FB6527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46222" y="2131124"/>
            <a:ext cx="4820411" cy="3565783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536F0F9-7CBC-8345-8028-29D061EB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003" y="4636259"/>
            <a:ext cx="2243487" cy="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1B96C-2058-A24D-A52F-B867F90D2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48" y="5283160"/>
            <a:ext cx="3145598" cy="6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9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 and Results dB</a:t>
            </a:r>
          </a:p>
        </p:txBody>
      </p:sp>
    </p:spTree>
    <p:extLst>
      <p:ext uri="{BB962C8B-B14F-4D97-AF65-F5344CB8AC3E}">
        <p14:creationId xmlns:p14="http://schemas.microsoft.com/office/powerpoint/2010/main" val="313458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/>
          </a:bodyPr>
          <a:lstStyle/>
          <a:p>
            <a:r>
              <a:rPr lang="en-US" b="0" dirty="0"/>
              <a:t>Currently using traditional algebra of real numbers.</a:t>
            </a:r>
          </a:p>
          <a:p>
            <a:endParaRPr lang="en-US" dirty="0"/>
          </a:p>
          <a:p>
            <a:r>
              <a:rPr lang="en-US" dirty="0"/>
              <a:t>Restriction:</a:t>
            </a:r>
            <a:r>
              <a:rPr lang="en-US" b="0" dirty="0"/>
              <a:t> Type and unit checking.  Requirements of formulas.</a:t>
            </a:r>
          </a:p>
          <a:p>
            <a:endParaRPr lang="en-US" b="0" dirty="0"/>
          </a:p>
          <a:p>
            <a:r>
              <a:rPr lang="en-US" b="0" dirty="0"/>
              <a:t>E.g. Chi-squared requires the underlying data to be normally </a:t>
            </a:r>
            <a:r>
              <a:rPr lang="en-US" b="0" dirty="0" err="1"/>
              <a:t>iid</a:t>
            </a:r>
            <a:r>
              <a:rPr lang="en-US" b="0" dirty="0"/>
              <a:t> distributed.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4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B1CA24-D9C8-594E-A31E-DCDC8C6F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13" y="1674734"/>
            <a:ext cx="1754266" cy="175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5677B-A218-1644-9A8E-90C4A7DA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6062195" y="2018467"/>
            <a:ext cx="1066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15168-9058-8F49-86BA-73D02F5CA0E7}"/>
              </a:ext>
            </a:extLst>
          </p:cNvPr>
          <p:cNvSpPr txBox="1"/>
          <p:nvPr/>
        </p:nvSpPr>
        <p:spPr>
          <a:xfrm>
            <a:off x="5425532" y="2259479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5E25D-3BFC-B648-8A4D-89F9725F59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271981" y="3644008"/>
            <a:ext cx="106680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7C297-0422-C744-9C65-F581549DD147}"/>
              </a:ext>
            </a:extLst>
          </p:cNvPr>
          <p:cNvSpPr txBox="1"/>
          <p:nvPr/>
        </p:nvSpPr>
        <p:spPr>
          <a:xfrm>
            <a:off x="4523441" y="3155740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11DA220-483A-D448-838A-9DD9994D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37" y="1693862"/>
            <a:ext cx="1754266" cy="175426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C848526-7D8E-F141-B7CC-65995141B7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5071" y="3409872"/>
            <a:ext cx="1754266" cy="17542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886DEC-8FB7-3D4E-A60F-84DA975ADC21}"/>
              </a:ext>
            </a:extLst>
          </p:cNvPr>
          <p:cNvCxnSpPr/>
          <p:nvPr/>
        </p:nvCxnSpPr>
        <p:spPr>
          <a:xfrm>
            <a:off x="7086600" y="2570995"/>
            <a:ext cx="564776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DD3DA2-7179-0043-B952-809891E1CEC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63622" y="4287005"/>
            <a:ext cx="196144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5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52A765D-6683-B442-84DF-EEF2FB945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6190208" y="2060579"/>
            <a:ext cx="1066800" cy="106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11E46E-CB16-7B45-8B4D-19FA62517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7909691" y="207171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4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1E71753-24A1-2742-AE68-E286AD68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353958" y="2039235"/>
            <a:ext cx="1066800" cy="106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DB630E-C831-A647-B411-C085CDEC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0" y="4271472"/>
            <a:ext cx="710490" cy="710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6D0B32-BB25-7C42-966B-5405F129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75" y="4255026"/>
            <a:ext cx="726936" cy="726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C4984-2E44-2B41-BA71-7ACAD6405E1B}"/>
              </a:ext>
            </a:extLst>
          </p:cNvPr>
          <p:cNvSpPr txBox="1"/>
          <p:nvPr/>
        </p:nvSpPr>
        <p:spPr>
          <a:xfrm>
            <a:off x="6549971" y="430355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21976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95B-4A8E-9E4D-82C3-61286D9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Performance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8DFCD-841D-3242-AE88-3229A585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87960"/>
              </p:ext>
            </p:extLst>
          </p:nvPr>
        </p:nvGraphicFramePr>
        <p:xfrm>
          <a:off x="466725" y="1693863"/>
          <a:ext cx="8223252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06">
                  <a:extLst>
                    <a:ext uri="{9D8B030D-6E8A-4147-A177-3AD203B41FA5}">
                      <a16:colId xmlns:a16="http://schemas.microsoft.com/office/drawing/2014/main" val="850984298"/>
                    </a:ext>
                  </a:extLst>
                </a:gridCol>
                <a:gridCol w="2853139">
                  <a:extLst>
                    <a:ext uri="{9D8B030D-6E8A-4147-A177-3AD203B41FA5}">
                      <a16:colId xmlns:a16="http://schemas.microsoft.com/office/drawing/2014/main" val="374519264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148811591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116953830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1267123252"/>
                    </a:ext>
                  </a:extLst>
                </a:gridCol>
                <a:gridCol w="1354899">
                  <a:extLst>
                    <a:ext uri="{9D8B030D-6E8A-4147-A177-3AD203B41FA5}">
                      <a16:colId xmlns:a16="http://schemas.microsoft.com/office/drawing/2014/main" val="32039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Predator-Prey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 w/ Vital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5519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Time(s)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648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Python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1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Julia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3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Python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1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Julia backend 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9.8s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7.5s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7.0s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11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Lines of code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backend output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340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Julia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5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5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576" y="3937922"/>
            <a:ext cx="4998848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http://</a:t>
            </a:r>
            <a:r>
              <a:rPr lang="en-US" sz="2000" dirty="0" err="1"/>
              <a:t>amidol.galois.com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also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Abstract Knowledge Layer </a:t>
            </a:r>
            <a:r>
              <a:rPr lang="en-US" dirty="0"/>
              <a:t>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Structured Knowledge Layer</a:t>
            </a:r>
            <a:r>
              <a:rPr lang="en-US" dirty="0">
                <a:solidFill>
                  <a:srgbClr val="FFC32E"/>
                </a:solidFill>
              </a:rPr>
              <a:t> </a:t>
            </a:r>
            <a:r>
              <a:rPr lang="en-US" dirty="0"/>
              <a:t>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>
                <a:solidFill>
                  <a:srgbClr val="3777BC"/>
                </a:solidFill>
              </a:rPr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44ADE-9720-964B-8A04-CBB68D5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" y="3429000"/>
            <a:ext cx="8220463" cy="404893"/>
          </a:xfrm>
        </p:spPr>
        <p:txBody>
          <a:bodyPr/>
          <a:lstStyle/>
          <a:p>
            <a:r>
              <a:rPr lang="en-US" dirty="0"/>
              <a:t>How do we help leverage AMIDOL for all of ASKE?</a:t>
            </a:r>
          </a:p>
        </p:txBody>
      </p:sp>
    </p:spTree>
    <p:extLst>
      <p:ext uri="{BB962C8B-B14F-4D97-AF65-F5344CB8AC3E}">
        <p14:creationId xmlns:p14="http://schemas.microsoft.com/office/powerpoint/2010/main" val="248754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17464</TotalTime>
  <Words>1399</Words>
  <Application>Microsoft Macintosh PowerPoint</Application>
  <PresentationFormat>On-screen Show (4:3)</PresentationFormat>
  <Paragraphs>236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 AMIDOL</vt:lpstr>
      <vt:lpstr>Integrated Prototype</vt:lpstr>
      <vt:lpstr>AMIDOL – Recent Advancements</vt:lpstr>
      <vt:lpstr>Formulation Inference: Ontology Binding</vt:lpstr>
      <vt:lpstr>VDSOL Improvements – Differential Equations</vt:lpstr>
      <vt:lpstr>Knowledge Discovery and Curation</vt:lpstr>
      <vt:lpstr>How do we help leverage AMIDOL for all of ASKE?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</vt:lpstr>
      <vt:lpstr>Model Transformation Algebra</vt:lpstr>
      <vt:lpstr>Model Transformation Algebra</vt:lpstr>
      <vt:lpstr>Model Transformation Algebra</vt:lpstr>
      <vt:lpstr>Model Transformation Algebra</vt:lpstr>
      <vt:lpstr>Allows Compositional Modeling</vt:lpstr>
      <vt:lpstr>Measure Algebras and Results dB</vt:lpstr>
      <vt:lpstr>Measure Algebras</vt:lpstr>
      <vt:lpstr>Measure Algebras</vt:lpstr>
      <vt:lpstr>Measure Algebras</vt:lpstr>
      <vt:lpstr>Model/Measure Algebras</vt:lpstr>
      <vt:lpstr>Model/Measure Algebras</vt:lpstr>
      <vt:lpstr>Model/Measure Algebras</vt:lpstr>
      <vt:lpstr>Initial Performance Benchmarks</vt:lpstr>
      <vt:lpstr>Thank you!  Questions?  http://amidol.galois.com  https://github.com/GaloisInc/AMIDOL/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191</cp:revision>
  <dcterms:created xsi:type="dcterms:W3CDTF">2014-09-29T19:50:07Z</dcterms:created>
  <dcterms:modified xsi:type="dcterms:W3CDTF">2019-12-04T18:53:45Z</dcterms:modified>
</cp:coreProperties>
</file>